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570df7bee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570df7bee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f88252dc4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f88252dc4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570df7bee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e570df7bee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1308150" y="1318650"/>
            <a:ext cx="7110000" cy="535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84" name="Google Shape;84;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85" name="Google Shape;85;p13"/>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600">
                <a:solidFill>
                  <a:srgbClr val="FFFFFF"/>
                </a:solidFill>
                <a:latin typeface="Raleway"/>
                <a:ea typeface="Raleway"/>
                <a:cs typeface="Raleway"/>
                <a:sym typeface="Raleway"/>
              </a:rPr>
              <a:t>Confidencial</a:t>
            </a:r>
            <a:endParaRPr b="1" sz="600">
              <a:solidFill>
                <a:srgbClr val="FFFFFF"/>
              </a:solidFill>
              <a:latin typeface="Raleway"/>
              <a:ea typeface="Raleway"/>
              <a:cs typeface="Raleway"/>
              <a:sym typeface="Raleway"/>
            </a:endParaRPr>
          </a:p>
        </p:txBody>
      </p:sp>
      <p:sp>
        <p:nvSpPr>
          <p:cNvPr id="86" name="Google Shape;86;p13"/>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600">
                <a:solidFill>
                  <a:srgbClr val="FFFFFF"/>
                </a:solidFill>
                <a:latin typeface="Raleway"/>
                <a:ea typeface="Raleway"/>
                <a:cs typeface="Raleway"/>
                <a:sym typeface="Raleway"/>
              </a:rPr>
              <a:t>Personalizado para </a:t>
            </a:r>
            <a:r>
              <a:rPr b="1" lang="es" sz="600">
                <a:solidFill>
                  <a:srgbClr val="FFFFFF"/>
                </a:solidFill>
                <a:latin typeface="Raleway"/>
                <a:ea typeface="Raleway"/>
                <a:cs typeface="Raleway"/>
                <a:sym typeface="Raleway"/>
              </a:rPr>
              <a:t>Nombre de la empresa</a:t>
            </a:r>
            <a:endParaRPr sz="600">
              <a:solidFill>
                <a:srgbClr val="FFFFFF"/>
              </a:solidFill>
              <a:latin typeface="Raleway"/>
              <a:ea typeface="Raleway"/>
              <a:cs typeface="Raleway"/>
              <a:sym typeface="Raleway"/>
            </a:endParaRPr>
          </a:p>
        </p:txBody>
      </p:sp>
      <p:sp>
        <p:nvSpPr>
          <p:cNvPr id="87" name="Google Shape;87;p13"/>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600">
                <a:solidFill>
                  <a:srgbClr val="FFFFFF"/>
                </a:solidFill>
                <a:latin typeface="Raleway"/>
                <a:ea typeface="Raleway"/>
                <a:cs typeface="Raleway"/>
                <a:sym typeface="Raleway"/>
              </a:rPr>
              <a:t>Versión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88" name="Shape 88"/>
        <p:cNvGrpSpPr/>
        <p:nvPr/>
      </p:nvGrpSpPr>
      <p:grpSpPr>
        <a:xfrm>
          <a:off x="0" y="0"/>
          <a:ext cx="0" cy="0"/>
          <a:chOff x="0" y="0"/>
          <a:chExt cx="0" cy="0"/>
        </a:xfrm>
      </p:grpSpPr>
      <p:grpSp>
        <p:nvGrpSpPr>
          <p:cNvPr id="89" name="Google Shape;89;p14"/>
          <p:cNvGrpSpPr/>
          <p:nvPr/>
        </p:nvGrpSpPr>
        <p:grpSpPr>
          <a:xfrm>
            <a:off x="830392" y="1191256"/>
            <a:ext cx="745763" cy="45826"/>
            <a:chOff x="4580561" y="2589004"/>
            <a:chExt cx="1064464" cy="25200"/>
          </a:xfrm>
        </p:grpSpPr>
        <p:sp>
          <p:nvSpPr>
            <p:cNvPr id="90" name="Google Shape;90;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94" name="Google Shape;94;p14">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 name="Google Shape;95;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96" name="Google Shape;96;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97" name="Google Shape;97;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98" name="Shape 98"/>
        <p:cNvGrpSpPr/>
        <p:nvPr/>
      </p:nvGrpSpPr>
      <p:grpSpPr>
        <a:xfrm>
          <a:off x="0" y="0"/>
          <a:ext cx="0" cy="0"/>
          <a:chOff x="0" y="0"/>
          <a:chExt cx="0" cy="0"/>
        </a:xfrm>
      </p:grpSpPr>
      <p:pic>
        <p:nvPicPr>
          <p:cNvPr descr="shutterstock_31891705.jpg" id="99" name="Google Shape;99;p15"/>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100" name="Google Shape;100;p1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s"/>
              <a:t>‹#›</a:t>
            </a:fld>
            <a:endParaRPr/>
          </a:p>
        </p:txBody>
      </p:sp>
      <p:sp>
        <p:nvSpPr>
          <p:cNvPr id="102" name="Google Shape;102;p1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 name="Google Shape;10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4" name="Google Shape;10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5" name="Google Shape;10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06" name="Google Shape;106;p15"/>
          <p:cNvSpPr txBox="1"/>
          <p:nvPr>
            <p:ph type="title"/>
          </p:nvPr>
        </p:nvSpPr>
        <p:spPr>
          <a:xfrm>
            <a:off x="729450" y="2056375"/>
            <a:ext cx="58875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_2">
    <p:spTree>
      <p:nvGrpSpPr>
        <p:cNvPr id="107" name="Shape 107"/>
        <p:cNvGrpSpPr/>
        <p:nvPr/>
      </p:nvGrpSpPr>
      <p:grpSpPr>
        <a:xfrm>
          <a:off x="0" y="0"/>
          <a:ext cx="0" cy="0"/>
          <a:chOff x="0" y="0"/>
          <a:chExt cx="0" cy="0"/>
        </a:xfrm>
      </p:grpSpPr>
      <p:sp>
        <p:nvSpPr>
          <p:cNvPr id="108" name="Google Shape;108;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10" name="Google Shape;110;p1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 name="Google Shape;111;p1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2" name="Google Shape;112;p1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3" name="Google Shape;113;p1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14" name="Google Shape;114;p16"/>
          <p:cNvSpPr txBox="1"/>
          <p:nvPr>
            <p:ph idx="1" type="body"/>
          </p:nvPr>
        </p:nvSpPr>
        <p:spPr>
          <a:xfrm>
            <a:off x="729450" y="1068650"/>
            <a:ext cx="7688700" cy="1034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15" name="Shape 115"/>
        <p:cNvGrpSpPr/>
        <p:nvPr/>
      </p:nvGrpSpPr>
      <p:grpSpPr>
        <a:xfrm>
          <a:off x="0" y="0"/>
          <a:ext cx="0" cy="0"/>
          <a:chOff x="0" y="0"/>
          <a:chExt cx="0" cy="0"/>
        </a:xfrm>
      </p:grpSpPr>
      <p:pic>
        <p:nvPicPr>
          <p:cNvPr descr="shutterstock_429987889_edited.jpg" id="116" name="Google Shape;116;p17"/>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7" name="Google Shape;117;p1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 name="Google Shape;118;p17"/>
          <p:cNvGrpSpPr/>
          <p:nvPr/>
        </p:nvGrpSpPr>
        <p:grpSpPr>
          <a:xfrm>
            <a:off x="830392" y="1191256"/>
            <a:ext cx="745763" cy="45826"/>
            <a:chOff x="4580561" y="2589004"/>
            <a:chExt cx="1064464" cy="25200"/>
          </a:xfrm>
        </p:grpSpPr>
        <p:sp>
          <p:nvSpPr>
            <p:cNvPr id="119" name="Google Shape;119;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17"/>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22" name="Google Shape;122;p17"/>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3" name="Google Shape;123;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24" name="Google Shape;124;p17">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 name="Google Shape;125;p1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6" name="Google Shape;126;p1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7" name="Google Shape;127;p1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5.xml"/><Relationship Id="rId6" Type="http://schemas.openxmlformats.org/officeDocument/2006/relationships/slide" Target="/ppt/slides/slide6.xml"/><Relationship Id="rId7" Type="http://schemas.openxmlformats.org/officeDocument/2006/relationships/slide" Target="/ppt/slides/slid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ph type="ctrTitle"/>
          </p:nvPr>
        </p:nvSpPr>
        <p:spPr>
          <a:xfrm>
            <a:off x="729575" y="1283800"/>
            <a:ext cx="48909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4800">
                <a:solidFill>
                  <a:srgbClr val="000000"/>
                </a:solidFill>
              </a:rPr>
              <a:t>OneDot Data Processing</a:t>
            </a:r>
            <a:endParaRPr/>
          </a:p>
        </p:txBody>
      </p:sp>
      <p:sp>
        <p:nvSpPr>
          <p:cNvPr id="133" name="Google Shape;133;p18"/>
          <p:cNvSpPr txBox="1"/>
          <p:nvPr/>
        </p:nvSpPr>
        <p:spPr>
          <a:xfrm>
            <a:off x="695875" y="4539375"/>
            <a:ext cx="4112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
                <a:latin typeface="Lato"/>
                <a:ea typeface="Lato"/>
                <a:cs typeface="Lato"/>
                <a:sym typeface="Lato"/>
              </a:rPr>
              <a:t>Last Update: 08/08/2021</a:t>
            </a:r>
            <a:endParaRPr sz="800">
              <a:latin typeface="Lato"/>
              <a:ea typeface="Lato"/>
              <a:cs typeface="Lato"/>
              <a:sym typeface="Lato"/>
            </a:endParaRPr>
          </a:p>
        </p:txBody>
      </p:sp>
      <p:sp>
        <p:nvSpPr>
          <p:cNvPr id="134" name="Google Shape;134;p18"/>
          <p:cNvSpPr txBox="1"/>
          <p:nvPr/>
        </p:nvSpPr>
        <p:spPr>
          <a:xfrm>
            <a:off x="6693075" y="4523925"/>
            <a:ext cx="192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Lato"/>
                <a:ea typeface="Lato"/>
                <a:cs typeface="Lato"/>
                <a:sym typeface="Lato"/>
              </a:rPr>
              <a:t>Marcos Gomez-España Pecker</a:t>
            </a:r>
            <a:endParaRPr sz="10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ph type="ctrTitle"/>
          </p:nvPr>
        </p:nvSpPr>
        <p:spPr>
          <a:xfrm>
            <a:off x="739050" y="427325"/>
            <a:ext cx="5691600" cy="66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sz="3800">
                <a:solidFill>
                  <a:srgbClr val="000000"/>
                </a:solidFill>
              </a:rPr>
              <a:t>Table of Contents</a:t>
            </a:r>
            <a:endParaRPr sz="3200"/>
          </a:p>
        </p:txBody>
      </p:sp>
      <p:sp>
        <p:nvSpPr>
          <p:cNvPr id="140" name="Google Shape;140;p19"/>
          <p:cNvSpPr txBox="1"/>
          <p:nvPr>
            <p:ph idx="4294967295" type="title"/>
          </p:nvPr>
        </p:nvSpPr>
        <p:spPr>
          <a:xfrm>
            <a:off x="784575" y="1528925"/>
            <a:ext cx="7688400" cy="20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s" sz="1300" u="sng">
                <a:solidFill>
                  <a:schemeClr val="hlink"/>
                </a:solidFill>
                <a:hlinkClick action="ppaction://hlinksldjump" r:id="rId3"/>
              </a:rPr>
              <a:t>1. Introduction</a:t>
            </a:r>
            <a:endParaRPr b="0" sz="1300"/>
          </a:p>
          <a:p>
            <a:pPr indent="0" lvl="0" marL="0" rtl="0" algn="l">
              <a:spcBef>
                <a:spcPts val="1600"/>
              </a:spcBef>
              <a:spcAft>
                <a:spcPts val="0"/>
              </a:spcAft>
              <a:buNone/>
            </a:pPr>
            <a:r>
              <a:rPr b="0" lang="es" sz="1300" u="sng">
                <a:solidFill>
                  <a:schemeClr val="hlink"/>
                </a:solidFill>
                <a:hlinkClick action="ppaction://hlinksldjump" r:id="rId4"/>
              </a:rPr>
              <a:t>2. Key Facts of Input/Output</a:t>
            </a:r>
            <a:endParaRPr b="0" sz="1300"/>
          </a:p>
          <a:p>
            <a:pPr indent="0" lvl="0" marL="0" rtl="0" algn="l">
              <a:spcBef>
                <a:spcPts val="1600"/>
              </a:spcBef>
              <a:spcAft>
                <a:spcPts val="0"/>
              </a:spcAft>
              <a:buNone/>
            </a:pPr>
            <a:r>
              <a:rPr b="0" lang="es" sz="1300" u="sng">
                <a:solidFill>
                  <a:schemeClr val="hlink"/>
                </a:solidFill>
                <a:hlinkClick action="ppaction://hlinksldjump" r:id="rId5"/>
              </a:rPr>
              <a:t>3. Summary of Changes to Input Data</a:t>
            </a:r>
            <a:endParaRPr b="0" sz="1300"/>
          </a:p>
          <a:p>
            <a:pPr indent="0" lvl="0" marL="0" rtl="0" algn="l">
              <a:spcBef>
                <a:spcPts val="1600"/>
              </a:spcBef>
              <a:spcAft>
                <a:spcPts val="0"/>
              </a:spcAft>
              <a:buNone/>
            </a:pPr>
            <a:r>
              <a:rPr b="0" lang="es" sz="1300" u="sng">
                <a:solidFill>
                  <a:schemeClr val="hlink"/>
                </a:solidFill>
                <a:hlinkClick action="ppaction://hlinksldjump" r:id="rId6"/>
              </a:rPr>
              <a:t>4. Summary of Potential Changes</a:t>
            </a:r>
            <a:endParaRPr b="0" sz="1300"/>
          </a:p>
          <a:p>
            <a:pPr indent="0" lvl="0" marL="0" rtl="0" algn="l">
              <a:spcBef>
                <a:spcPts val="0"/>
              </a:spcBef>
              <a:spcAft>
                <a:spcPts val="0"/>
              </a:spcAft>
              <a:buNone/>
            </a:pPr>
            <a:r>
              <a:t/>
            </a:r>
            <a:endParaRPr b="0" sz="1300"/>
          </a:p>
          <a:p>
            <a:pPr indent="0" lvl="0" marL="0" rtl="0" algn="l">
              <a:spcBef>
                <a:spcPts val="0"/>
              </a:spcBef>
              <a:spcAft>
                <a:spcPts val="0"/>
              </a:spcAft>
              <a:buNone/>
            </a:pPr>
            <a:r>
              <a:rPr b="0" lang="es" sz="1300" u="sng">
                <a:solidFill>
                  <a:schemeClr val="hlink"/>
                </a:solidFill>
                <a:hlinkClick action="ppaction://hlinksldjump" r:id="rId7"/>
              </a:rPr>
              <a:t>5. Take Away Message</a:t>
            </a:r>
            <a:endParaRPr/>
          </a:p>
          <a:p>
            <a:pPr indent="0" lvl="0" marL="0" rtl="0" algn="l">
              <a:spcBef>
                <a:spcPts val="0"/>
              </a:spcBef>
              <a:spcAft>
                <a:spcPts val="0"/>
              </a:spcAft>
              <a:buNone/>
            </a:pPr>
            <a:r>
              <a:t/>
            </a:r>
            <a:endParaRPr/>
          </a:p>
        </p:txBody>
      </p:sp>
      <p:sp>
        <p:nvSpPr>
          <p:cNvPr id="141" name="Google Shape;141;p19"/>
          <p:cNvSpPr txBox="1"/>
          <p:nvPr/>
        </p:nvSpPr>
        <p:spPr>
          <a:xfrm>
            <a:off x="6693075" y="4523925"/>
            <a:ext cx="192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Lato"/>
                <a:ea typeface="Lato"/>
                <a:cs typeface="Lato"/>
                <a:sym typeface="Lato"/>
              </a:rPr>
              <a:t>Marcos Gomez-España Pecker</a:t>
            </a:r>
            <a:endParaRPr sz="10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730725" y="1318650"/>
            <a:ext cx="4003500" cy="103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Introduction</a:t>
            </a:r>
            <a:endParaRPr/>
          </a:p>
          <a:p>
            <a:pPr indent="0" lvl="0" marL="0" rtl="0" algn="l">
              <a:spcBef>
                <a:spcPts val="0"/>
              </a:spcBef>
              <a:spcAft>
                <a:spcPts val="0"/>
              </a:spcAft>
              <a:buNone/>
            </a:pPr>
            <a:r>
              <a:rPr b="0" lang="es"/>
              <a:t>1</a:t>
            </a:r>
            <a:endParaRPr b="0"/>
          </a:p>
        </p:txBody>
      </p:sp>
      <p:sp>
        <p:nvSpPr>
          <p:cNvPr id="147" name="Google Shape;147;p20"/>
          <p:cNvSpPr txBox="1"/>
          <p:nvPr>
            <p:ph idx="1" type="body"/>
          </p:nvPr>
        </p:nvSpPr>
        <p:spPr>
          <a:xfrm>
            <a:off x="721225" y="2434125"/>
            <a:ext cx="3893400" cy="2089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a:t>We are going to talk about how we can easily process data from new suppliers in an efficient and easy way. Furthermore, we will discuss the process itself as well as some enrichments we can offer. Finally, some adcvices would be given for customers</a:t>
            </a:r>
            <a:endParaRPr sz="1100"/>
          </a:p>
        </p:txBody>
      </p:sp>
      <p:pic>
        <p:nvPicPr>
          <p:cNvPr id="148" name="Google Shape;148;p20"/>
          <p:cNvPicPr preferRelativeResize="0"/>
          <p:nvPr/>
        </p:nvPicPr>
        <p:blipFill rotWithShape="1">
          <a:blip r:embed="rId3">
            <a:alphaModFix/>
          </a:blip>
          <a:srcRect b="14329" l="6392" r="6990" t="4711"/>
          <a:stretch/>
        </p:blipFill>
        <p:spPr>
          <a:xfrm>
            <a:off x="5451100" y="2105700"/>
            <a:ext cx="3165573" cy="1424275"/>
          </a:xfrm>
          <a:prstGeom prst="rect">
            <a:avLst/>
          </a:prstGeom>
          <a:noFill/>
          <a:ln>
            <a:noFill/>
          </a:ln>
        </p:spPr>
      </p:pic>
      <p:sp>
        <p:nvSpPr>
          <p:cNvPr id="149" name="Google Shape;149;p20"/>
          <p:cNvSpPr txBox="1"/>
          <p:nvPr/>
        </p:nvSpPr>
        <p:spPr>
          <a:xfrm>
            <a:off x="6693075" y="4523925"/>
            <a:ext cx="192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Lato"/>
                <a:ea typeface="Lato"/>
                <a:cs typeface="Lato"/>
                <a:sym typeface="Lato"/>
              </a:rPr>
              <a:t>Marcos Gomez-España Pecker</a:t>
            </a:r>
            <a:endParaRPr sz="10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Key facts of Input/Output</a:t>
            </a:r>
            <a:endParaRPr/>
          </a:p>
          <a:p>
            <a:pPr indent="0" lvl="0" marL="0" rtl="0" algn="l">
              <a:spcBef>
                <a:spcPts val="0"/>
              </a:spcBef>
              <a:spcAft>
                <a:spcPts val="0"/>
              </a:spcAft>
              <a:buNone/>
            </a:pPr>
            <a:r>
              <a:rPr b="0" lang="es"/>
              <a:t>2</a:t>
            </a:r>
            <a:endParaRPr b="0"/>
          </a:p>
        </p:txBody>
      </p:sp>
      <p:sp>
        <p:nvSpPr>
          <p:cNvPr id="155" name="Google Shape;155;p21"/>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800">
                <a:solidFill>
                  <a:srgbClr val="FFFFFF"/>
                </a:solidFill>
              </a:rPr>
              <a:t>1</a:t>
            </a:r>
            <a:endParaRPr b="1" sz="800">
              <a:solidFill>
                <a:srgbClr val="FFFFFF"/>
              </a:solidFill>
            </a:endParaRPr>
          </a:p>
        </p:txBody>
      </p:sp>
      <p:sp>
        <p:nvSpPr>
          <p:cNvPr id="156" name="Google Shape;156;p21"/>
          <p:cNvSpPr txBox="1"/>
          <p:nvPr>
            <p:ph idx="1" type="body"/>
          </p:nvPr>
        </p:nvSpPr>
        <p:spPr>
          <a:xfrm>
            <a:off x="1847691" y="2073775"/>
            <a:ext cx="2832900" cy="1051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a:t>Number of Attributes: The number of attributes of the incoming data is free, however only a certain number of columns will be used.</a:t>
            </a:r>
            <a:endParaRPr sz="1100"/>
          </a:p>
        </p:txBody>
      </p:sp>
      <p:sp>
        <p:nvSpPr>
          <p:cNvPr id="157" name="Google Shape;157;p21"/>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800">
                <a:solidFill>
                  <a:srgbClr val="FFFFFF"/>
                </a:solidFill>
              </a:rPr>
              <a:t>2</a:t>
            </a:r>
            <a:endParaRPr b="1" sz="800">
              <a:solidFill>
                <a:srgbClr val="FFFFFF"/>
              </a:solidFill>
            </a:endParaRPr>
          </a:p>
        </p:txBody>
      </p:sp>
      <p:sp>
        <p:nvSpPr>
          <p:cNvPr id="158" name="Google Shape;158;p21"/>
          <p:cNvSpPr txBox="1"/>
          <p:nvPr>
            <p:ph idx="1" type="body"/>
          </p:nvPr>
        </p:nvSpPr>
        <p:spPr>
          <a:xfrm>
            <a:off x="1847700" y="3307900"/>
            <a:ext cx="2832900" cy="121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a:t>Number of Records: The number of record will maintain the same throughout the whole process. The records of the same product will be grouped so a unique way to identify products is needed</a:t>
            </a:r>
            <a:endParaRPr sz="1100"/>
          </a:p>
        </p:txBody>
      </p:sp>
      <p:sp>
        <p:nvSpPr>
          <p:cNvPr id="159" name="Google Shape;159;p21"/>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800">
                <a:solidFill>
                  <a:srgbClr val="FFFFFF"/>
                </a:solidFill>
              </a:rPr>
              <a:t>3</a:t>
            </a:r>
            <a:endParaRPr b="1" sz="800">
              <a:solidFill>
                <a:srgbClr val="FFFFFF"/>
              </a:solidFill>
            </a:endParaRPr>
          </a:p>
        </p:txBody>
      </p:sp>
      <p:sp>
        <p:nvSpPr>
          <p:cNvPr id="160" name="Google Shape;160;p21"/>
          <p:cNvSpPr txBox="1"/>
          <p:nvPr>
            <p:ph idx="1" type="body"/>
          </p:nvPr>
        </p:nvSpPr>
        <p:spPr>
          <a:xfrm>
            <a:off x="5536112" y="2073775"/>
            <a:ext cx="2832900" cy="1051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a:t>Missing Values: If there are missing values in the dataset or after the data wrangling, these will be managed in a way that it doesn’t affect the customer.</a:t>
            </a:r>
            <a:endParaRPr sz="1100"/>
          </a:p>
        </p:txBody>
      </p:sp>
      <p:sp>
        <p:nvSpPr>
          <p:cNvPr id="161" name="Google Shape;161;p21"/>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800">
                <a:solidFill>
                  <a:srgbClr val="FFFFFF"/>
                </a:solidFill>
              </a:rPr>
              <a:t>4</a:t>
            </a:r>
            <a:endParaRPr b="1" sz="800">
              <a:solidFill>
                <a:srgbClr val="FFFFFF"/>
              </a:solidFill>
            </a:endParaRPr>
          </a:p>
        </p:txBody>
      </p:sp>
      <p:sp>
        <p:nvSpPr>
          <p:cNvPr id="162" name="Google Shape;162;p21"/>
          <p:cNvSpPr txBox="1"/>
          <p:nvPr>
            <p:ph idx="1" type="body"/>
          </p:nvPr>
        </p:nvSpPr>
        <p:spPr>
          <a:xfrm>
            <a:off x="5536112" y="3307900"/>
            <a:ext cx="2832900" cy="1051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a:t>Final output: The final output will have always the same number of columns (18).</a:t>
            </a:r>
            <a:endParaRPr sz="1100"/>
          </a:p>
        </p:txBody>
      </p:sp>
      <p:sp>
        <p:nvSpPr>
          <p:cNvPr id="163" name="Google Shape;163;p21"/>
          <p:cNvSpPr txBox="1"/>
          <p:nvPr/>
        </p:nvSpPr>
        <p:spPr>
          <a:xfrm>
            <a:off x="6693075" y="4523925"/>
            <a:ext cx="192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Lato"/>
                <a:ea typeface="Lato"/>
                <a:cs typeface="Lato"/>
                <a:sym typeface="Lato"/>
              </a:rPr>
              <a:t>Marcos Gomez-España Pecker</a:t>
            </a:r>
            <a:endParaRPr sz="10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000000"/>
                </a:solidFill>
              </a:rPr>
              <a:t>Summary of Changes to Input Data</a:t>
            </a:r>
            <a:endParaRPr>
              <a:solidFill>
                <a:srgbClr val="000000"/>
              </a:solidFill>
            </a:endParaRPr>
          </a:p>
          <a:p>
            <a:pPr indent="0" lvl="0" marL="0" rtl="0" algn="l">
              <a:spcBef>
                <a:spcPts val="0"/>
              </a:spcBef>
              <a:spcAft>
                <a:spcPts val="0"/>
              </a:spcAft>
              <a:buNone/>
            </a:pPr>
            <a:r>
              <a:rPr b="0" lang="es">
                <a:solidFill>
                  <a:srgbClr val="000000"/>
                </a:solidFill>
              </a:rPr>
              <a:t>3</a:t>
            </a:r>
            <a:endParaRPr b="0">
              <a:solidFill>
                <a:srgbClr val="000000"/>
              </a:solidFill>
            </a:endParaRPr>
          </a:p>
        </p:txBody>
      </p:sp>
      <p:sp>
        <p:nvSpPr>
          <p:cNvPr id="169" name="Google Shape;169;p22"/>
          <p:cNvSpPr txBox="1"/>
          <p:nvPr>
            <p:ph type="title"/>
          </p:nvPr>
        </p:nvSpPr>
        <p:spPr>
          <a:xfrm>
            <a:off x="803537" y="2278750"/>
            <a:ext cx="2214900" cy="23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1600"/>
              </a:spcAft>
              <a:buNone/>
            </a:pPr>
            <a:r>
              <a:rPr lang="es" sz="800">
                <a:solidFill>
                  <a:srgbClr val="000000"/>
                </a:solidFill>
              </a:rPr>
              <a:t>1. </a:t>
            </a:r>
            <a:r>
              <a:rPr lang="es" sz="800">
                <a:solidFill>
                  <a:srgbClr val="000000"/>
                </a:solidFill>
              </a:rPr>
              <a:t>Loading Data</a:t>
            </a:r>
            <a:endParaRPr sz="800">
              <a:solidFill>
                <a:srgbClr val="000000"/>
              </a:solidFill>
            </a:endParaRPr>
          </a:p>
        </p:txBody>
      </p:sp>
      <p:sp>
        <p:nvSpPr>
          <p:cNvPr id="170" name="Google Shape;170;p22"/>
          <p:cNvSpPr txBox="1"/>
          <p:nvPr>
            <p:ph idx="4294967295" type="body"/>
          </p:nvPr>
        </p:nvSpPr>
        <p:spPr>
          <a:xfrm>
            <a:off x="803537" y="2509675"/>
            <a:ext cx="2214900" cy="550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lang="es" sz="700"/>
              <a:t>First, we load the data from the json file into a pandas DataFrame. We process the data using python and pandas.</a:t>
            </a:r>
            <a:endParaRPr sz="700"/>
          </a:p>
        </p:txBody>
      </p:sp>
      <p:sp>
        <p:nvSpPr>
          <p:cNvPr id="171" name="Google Shape;171;p22"/>
          <p:cNvSpPr txBox="1"/>
          <p:nvPr>
            <p:ph type="title"/>
          </p:nvPr>
        </p:nvSpPr>
        <p:spPr>
          <a:xfrm>
            <a:off x="2230906" y="3837600"/>
            <a:ext cx="2214900" cy="23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1600"/>
              </a:spcAft>
              <a:buNone/>
            </a:pPr>
            <a:r>
              <a:rPr lang="es" sz="800">
                <a:solidFill>
                  <a:srgbClr val="000000"/>
                </a:solidFill>
              </a:rPr>
              <a:t>2. Pre-Processing</a:t>
            </a:r>
            <a:endParaRPr sz="800">
              <a:solidFill>
                <a:srgbClr val="000000"/>
              </a:solidFill>
            </a:endParaRPr>
          </a:p>
        </p:txBody>
      </p:sp>
      <p:sp>
        <p:nvSpPr>
          <p:cNvPr id="172" name="Google Shape;172;p22"/>
          <p:cNvSpPr txBox="1"/>
          <p:nvPr>
            <p:ph idx="4294967295" type="body"/>
          </p:nvPr>
        </p:nvSpPr>
        <p:spPr>
          <a:xfrm>
            <a:off x="2230906" y="4068525"/>
            <a:ext cx="2214900" cy="5505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1200"/>
              </a:spcAft>
              <a:buNone/>
            </a:pPr>
            <a:r>
              <a:rPr lang="es" sz="700"/>
              <a:t>Second, we preprocess the data by unstacking column values into new columns. By this, we achieve the same granularity we need for the output file.</a:t>
            </a:r>
            <a:endParaRPr sz="700"/>
          </a:p>
        </p:txBody>
      </p:sp>
      <p:sp>
        <p:nvSpPr>
          <p:cNvPr id="173" name="Google Shape;173;p22"/>
          <p:cNvSpPr txBox="1"/>
          <p:nvPr>
            <p:ph type="title"/>
          </p:nvPr>
        </p:nvSpPr>
        <p:spPr>
          <a:xfrm>
            <a:off x="3681909" y="2278750"/>
            <a:ext cx="2214900" cy="23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1600"/>
              </a:spcAft>
              <a:buNone/>
            </a:pPr>
            <a:r>
              <a:rPr lang="es" sz="800">
                <a:solidFill>
                  <a:srgbClr val="000000"/>
                </a:solidFill>
              </a:rPr>
              <a:t>3. Translation</a:t>
            </a:r>
            <a:endParaRPr sz="800">
              <a:solidFill>
                <a:srgbClr val="000000"/>
              </a:solidFill>
            </a:endParaRPr>
          </a:p>
        </p:txBody>
      </p:sp>
      <p:sp>
        <p:nvSpPr>
          <p:cNvPr id="174" name="Google Shape;174;p22"/>
          <p:cNvSpPr txBox="1"/>
          <p:nvPr>
            <p:ph idx="4294967295" type="body"/>
          </p:nvPr>
        </p:nvSpPr>
        <p:spPr>
          <a:xfrm>
            <a:off x="3681909" y="2509675"/>
            <a:ext cx="2214900" cy="5505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1200"/>
              </a:spcAft>
              <a:buNone/>
            </a:pPr>
            <a:r>
              <a:rPr lang="es" sz="700"/>
              <a:t>In this step, data is translated to English. For this step to work we need a json with the translations. If needed, a API call to google could translate the texts needed</a:t>
            </a:r>
            <a:endParaRPr sz="700"/>
          </a:p>
        </p:txBody>
      </p:sp>
      <p:sp>
        <p:nvSpPr>
          <p:cNvPr id="175" name="Google Shape;175;p22"/>
          <p:cNvSpPr txBox="1"/>
          <p:nvPr>
            <p:ph type="title"/>
          </p:nvPr>
        </p:nvSpPr>
        <p:spPr>
          <a:xfrm>
            <a:off x="5136128" y="3837600"/>
            <a:ext cx="2214900" cy="23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1600"/>
              </a:spcAft>
              <a:buNone/>
            </a:pPr>
            <a:r>
              <a:rPr lang="es" sz="800">
                <a:solidFill>
                  <a:srgbClr val="000000"/>
                </a:solidFill>
              </a:rPr>
              <a:t>4. Normalization</a:t>
            </a:r>
            <a:endParaRPr sz="800">
              <a:solidFill>
                <a:srgbClr val="000000"/>
              </a:solidFill>
            </a:endParaRPr>
          </a:p>
        </p:txBody>
      </p:sp>
      <p:sp>
        <p:nvSpPr>
          <p:cNvPr id="176" name="Google Shape;176;p22"/>
          <p:cNvSpPr txBox="1"/>
          <p:nvPr>
            <p:ph idx="4294967295" type="body"/>
          </p:nvPr>
        </p:nvSpPr>
        <p:spPr>
          <a:xfrm>
            <a:off x="5136128" y="4068525"/>
            <a:ext cx="2214900" cy="550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lang="es" sz="700"/>
              <a:t>Here we rename the columns, cast them to the correct type and apply any function needed to the data in order to obtain the desired end results</a:t>
            </a:r>
            <a:endParaRPr sz="700"/>
          </a:p>
        </p:txBody>
      </p:sp>
      <p:sp>
        <p:nvSpPr>
          <p:cNvPr id="177" name="Google Shape;177;p22"/>
          <p:cNvSpPr txBox="1"/>
          <p:nvPr>
            <p:ph type="title"/>
          </p:nvPr>
        </p:nvSpPr>
        <p:spPr>
          <a:xfrm>
            <a:off x="6585599" y="2278750"/>
            <a:ext cx="2214900" cy="23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1600"/>
              </a:spcAft>
              <a:buNone/>
            </a:pPr>
            <a:r>
              <a:rPr lang="es" sz="800">
                <a:solidFill>
                  <a:srgbClr val="000000"/>
                </a:solidFill>
              </a:rPr>
              <a:t>5. Integration</a:t>
            </a:r>
            <a:endParaRPr sz="800">
              <a:solidFill>
                <a:srgbClr val="000000"/>
              </a:solidFill>
            </a:endParaRPr>
          </a:p>
        </p:txBody>
      </p:sp>
      <p:sp>
        <p:nvSpPr>
          <p:cNvPr id="178" name="Google Shape;178;p22"/>
          <p:cNvSpPr txBox="1"/>
          <p:nvPr>
            <p:ph idx="4294967295" type="body"/>
          </p:nvPr>
        </p:nvSpPr>
        <p:spPr>
          <a:xfrm>
            <a:off x="6585599" y="2509675"/>
            <a:ext cx="2214900" cy="550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lang="es" sz="700"/>
              <a:t>We discard not wanted columns and mantain those we need. Finally we export the processed data into a excel file</a:t>
            </a:r>
            <a:endParaRPr sz="700"/>
          </a:p>
        </p:txBody>
      </p:sp>
      <p:grpSp>
        <p:nvGrpSpPr>
          <p:cNvPr id="179" name="Google Shape;179;p22"/>
          <p:cNvGrpSpPr/>
          <p:nvPr/>
        </p:nvGrpSpPr>
        <p:grpSpPr>
          <a:xfrm>
            <a:off x="845575" y="3060165"/>
            <a:ext cx="92400" cy="411825"/>
            <a:chOff x="845575" y="2563700"/>
            <a:chExt cx="92400" cy="411825"/>
          </a:xfrm>
        </p:grpSpPr>
        <p:cxnSp>
          <p:nvCxnSpPr>
            <p:cNvPr id="180" name="Google Shape;180;p22"/>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181" name="Google Shape;181;p2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22"/>
          <p:cNvGrpSpPr/>
          <p:nvPr/>
        </p:nvGrpSpPr>
        <p:grpSpPr>
          <a:xfrm rot="10800000">
            <a:off x="2296375" y="3339567"/>
            <a:ext cx="92400" cy="411825"/>
            <a:chOff x="2070100" y="2563700"/>
            <a:chExt cx="92400" cy="411825"/>
          </a:xfrm>
        </p:grpSpPr>
        <p:cxnSp>
          <p:nvCxnSpPr>
            <p:cNvPr id="183" name="Google Shape;183;p22"/>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184" name="Google Shape;184;p2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22"/>
          <p:cNvGrpSpPr/>
          <p:nvPr/>
        </p:nvGrpSpPr>
        <p:grpSpPr>
          <a:xfrm>
            <a:off x="3747175" y="3060165"/>
            <a:ext cx="92400" cy="411825"/>
            <a:chOff x="845575" y="2563700"/>
            <a:chExt cx="92400" cy="411825"/>
          </a:xfrm>
        </p:grpSpPr>
        <p:cxnSp>
          <p:nvCxnSpPr>
            <p:cNvPr id="186" name="Google Shape;186;p22"/>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187" name="Google Shape;187;p2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22"/>
          <p:cNvGrpSpPr/>
          <p:nvPr/>
        </p:nvGrpSpPr>
        <p:grpSpPr>
          <a:xfrm rot="10800000">
            <a:off x="5197975" y="3339567"/>
            <a:ext cx="92400" cy="411825"/>
            <a:chOff x="2070100" y="2563700"/>
            <a:chExt cx="92400" cy="411825"/>
          </a:xfrm>
        </p:grpSpPr>
        <p:cxnSp>
          <p:nvCxnSpPr>
            <p:cNvPr id="189" name="Google Shape;189;p22"/>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190" name="Google Shape;190;p2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22"/>
          <p:cNvGrpSpPr/>
          <p:nvPr/>
        </p:nvGrpSpPr>
        <p:grpSpPr>
          <a:xfrm>
            <a:off x="6648775" y="3060165"/>
            <a:ext cx="92400" cy="411825"/>
            <a:chOff x="845575" y="2563700"/>
            <a:chExt cx="92400" cy="411825"/>
          </a:xfrm>
        </p:grpSpPr>
        <p:cxnSp>
          <p:nvCxnSpPr>
            <p:cNvPr id="192" name="Google Shape;192;p22"/>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193" name="Google Shape;193;p2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22"/>
          <p:cNvSpPr/>
          <p:nvPr/>
        </p:nvSpPr>
        <p:spPr>
          <a:xfrm>
            <a:off x="885125" y="3292225"/>
            <a:ext cx="1461900" cy="227100"/>
          </a:xfrm>
          <a:prstGeom prst="homePlate">
            <a:avLst>
              <a:gd fmla="val 50000"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Load Data</a:t>
            </a:r>
            <a:endParaRPr/>
          </a:p>
        </p:txBody>
      </p:sp>
      <p:sp>
        <p:nvSpPr>
          <p:cNvPr id="195" name="Google Shape;195;p22"/>
          <p:cNvSpPr/>
          <p:nvPr/>
        </p:nvSpPr>
        <p:spPr>
          <a:xfrm>
            <a:off x="2337025" y="3292238"/>
            <a:ext cx="1461900" cy="227100"/>
          </a:xfrm>
          <a:prstGeom prst="homePlate">
            <a:avLst>
              <a:gd fmla="val 50000"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Pre-Processing</a:t>
            </a:r>
            <a:endParaRPr/>
          </a:p>
        </p:txBody>
      </p:sp>
      <p:sp>
        <p:nvSpPr>
          <p:cNvPr id="196" name="Google Shape;196;p22"/>
          <p:cNvSpPr/>
          <p:nvPr/>
        </p:nvSpPr>
        <p:spPr>
          <a:xfrm>
            <a:off x="3787825" y="3292238"/>
            <a:ext cx="1461900" cy="227100"/>
          </a:xfrm>
          <a:prstGeom prst="homePlate">
            <a:avLst>
              <a:gd fmla="val 50000"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Translation</a:t>
            </a:r>
            <a:endParaRPr/>
          </a:p>
        </p:txBody>
      </p:sp>
      <p:sp>
        <p:nvSpPr>
          <p:cNvPr id="197" name="Google Shape;197;p22"/>
          <p:cNvSpPr/>
          <p:nvPr/>
        </p:nvSpPr>
        <p:spPr>
          <a:xfrm>
            <a:off x="5239725" y="3292213"/>
            <a:ext cx="1461900" cy="227100"/>
          </a:xfrm>
          <a:prstGeom prst="homePlate">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Normalization</a:t>
            </a:r>
            <a:endParaRPr/>
          </a:p>
        </p:txBody>
      </p:sp>
      <p:sp>
        <p:nvSpPr>
          <p:cNvPr id="198" name="Google Shape;198;p22"/>
          <p:cNvSpPr/>
          <p:nvPr/>
        </p:nvSpPr>
        <p:spPr>
          <a:xfrm>
            <a:off x="6689425" y="3292213"/>
            <a:ext cx="1461900" cy="227100"/>
          </a:xfrm>
          <a:prstGeom prst="homePlate">
            <a:avLst>
              <a:gd fmla="val 50000" name="adj"/>
            </a:avLst>
          </a:prstGeom>
          <a:solidFill>
            <a:srgbClr val="53C6A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Integration</a:t>
            </a:r>
            <a:endParaRPr/>
          </a:p>
        </p:txBody>
      </p:sp>
      <p:sp>
        <p:nvSpPr>
          <p:cNvPr id="199" name="Google Shape;199;p22"/>
          <p:cNvSpPr txBox="1"/>
          <p:nvPr/>
        </p:nvSpPr>
        <p:spPr>
          <a:xfrm>
            <a:off x="6693075" y="4523925"/>
            <a:ext cx="192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Lato"/>
                <a:ea typeface="Lato"/>
                <a:cs typeface="Lato"/>
                <a:sym typeface="Lato"/>
              </a:rPr>
              <a:t>Marcos Gomez-España Pecker</a:t>
            </a:r>
            <a:endParaRPr sz="10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3"/>
          <p:cNvSpPr txBox="1"/>
          <p:nvPr>
            <p:ph type="title"/>
          </p:nvPr>
        </p:nvSpPr>
        <p:spPr>
          <a:xfrm>
            <a:off x="730000" y="1318650"/>
            <a:ext cx="3636600" cy="57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a:t>
            </a:r>
            <a:r>
              <a:rPr lang="es"/>
              <a:t>ummary of Potential Changes</a:t>
            </a:r>
            <a:endParaRPr/>
          </a:p>
          <a:p>
            <a:pPr indent="0" lvl="0" marL="0" rtl="0" algn="l">
              <a:spcBef>
                <a:spcPts val="0"/>
              </a:spcBef>
              <a:spcAft>
                <a:spcPts val="0"/>
              </a:spcAft>
              <a:buNone/>
            </a:pPr>
            <a:r>
              <a:rPr b="0" lang="es"/>
              <a:t>4</a:t>
            </a:r>
            <a:endParaRPr/>
          </a:p>
          <a:p>
            <a:pPr indent="0" lvl="0" marL="0" rtl="0" algn="l">
              <a:spcBef>
                <a:spcPts val="0"/>
              </a:spcBef>
              <a:spcAft>
                <a:spcPts val="0"/>
              </a:spcAft>
              <a:buNone/>
            </a:pPr>
            <a:r>
              <a:t/>
            </a:r>
            <a:endParaRPr/>
          </a:p>
        </p:txBody>
      </p:sp>
      <p:sp>
        <p:nvSpPr>
          <p:cNvPr id="205" name="Google Shape;205;p23"/>
          <p:cNvSpPr txBox="1"/>
          <p:nvPr/>
        </p:nvSpPr>
        <p:spPr>
          <a:xfrm>
            <a:off x="730005" y="2619435"/>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s" sz="1000">
                <a:solidFill>
                  <a:schemeClr val="dk1"/>
                </a:solidFill>
                <a:latin typeface="Lato"/>
                <a:ea typeface="Lato"/>
                <a:cs typeface="Lato"/>
                <a:sym typeface="Lato"/>
              </a:rPr>
              <a:t>01    | </a:t>
            </a:r>
            <a:r>
              <a:rPr lang="es" sz="1000">
                <a:solidFill>
                  <a:srgbClr val="000000"/>
                </a:solidFill>
                <a:latin typeface="Lato"/>
                <a:ea typeface="Lato"/>
                <a:cs typeface="Lato"/>
                <a:sym typeface="Lato"/>
              </a:rPr>
              <a:t>   </a:t>
            </a:r>
            <a:r>
              <a:rPr lang="es" sz="1000">
                <a:latin typeface="Lato"/>
                <a:ea typeface="Lato"/>
                <a:cs typeface="Lato"/>
                <a:sym typeface="Lato"/>
              </a:rPr>
              <a:t>Translate text using googletrans api</a:t>
            </a:r>
            <a:endParaRPr/>
          </a:p>
        </p:txBody>
      </p:sp>
      <p:sp>
        <p:nvSpPr>
          <p:cNvPr id="206" name="Google Shape;206;p23"/>
          <p:cNvSpPr txBox="1"/>
          <p:nvPr/>
        </p:nvSpPr>
        <p:spPr>
          <a:xfrm>
            <a:off x="730005" y="2880735"/>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s" sz="1000">
                <a:solidFill>
                  <a:schemeClr val="dk1"/>
                </a:solidFill>
                <a:latin typeface="Lato"/>
                <a:ea typeface="Lato"/>
                <a:cs typeface="Lato"/>
                <a:sym typeface="Lato"/>
              </a:rPr>
              <a:t>02    |</a:t>
            </a:r>
            <a:r>
              <a:rPr b="1" lang="es" sz="1000">
                <a:solidFill>
                  <a:srgbClr val="CCCCCC"/>
                </a:solidFill>
                <a:latin typeface="Lato"/>
                <a:ea typeface="Lato"/>
                <a:cs typeface="Lato"/>
                <a:sym typeface="Lato"/>
              </a:rPr>
              <a:t> </a:t>
            </a:r>
            <a:r>
              <a:rPr lang="es" sz="1000">
                <a:solidFill>
                  <a:srgbClr val="53C6A1"/>
                </a:solidFill>
                <a:latin typeface="Lato"/>
                <a:ea typeface="Lato"/>
                <a:cs typeface="Lato"/>
                <a:sym typeface="Lato"/>
              </a:rPr>
              <a:t> </a:t>
            </a:r>
            <a:r>
              <a:rPr lang="es" sz="1000">
                <a:solidFill>
                  <a:srgbClr val="000000"/>
                </a:solidFill>
                <a:latin typeface="Lato"/>
                <a:ea typeface="Lato"/>
                <a:cs typeface="Lato"/>
                <a:sym typeface="Lato"/>
              </a:rPr>
              <a:t>  </a:t>
            </a:r>
            <a:r>
              <a:rPr lang="es" sz="1000">
                <a:latin typeface="Lato"/>
                <a:ea typeface="Lato"/>
                <a:cs typeface="Lato"/>
                <a:sym typeface="Lato"/>
              </a:rPr>
              <a:t>Obtain zip based on city</a:t>
            </a:r>
            <a:endParaRPr/>
          </a:p>
        </p:txBody>
      </p:sp>
      <p:sp>
        <p:nvSpPr>
          <p:cNvPr id="207" name="Google Shape;207;p23"/>
          <p:cNvSpPr txBox="1"/>
          <p:nvPr/>
        </p:nvSpPr>
        <p:spPr>
          <a:xfrm>
            <a:off x="730005" y="3142035"/>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s" sz="1000">
                <a:solidFill>
                  <a:schemeClr val="dk1"/>
                </a:solidFill>
                <a:latin typeface="Lato"/>
                <a:ea typeface="Lato"/>
                <a:cs typeface="Lato"/>
                <a:sym typeface="Lato"/>
              </a:rPr>
              <a:t>03    |</a:t>
            </a:r>
            <a:r>
              <a:rPr b="1" lang="es" sz="1000">
                <a:solidFill>
                  <a:srgbClr val="CCCCCC"/>
                </a:solidFill>
                <a:latin typeface="Lato"/>
                <a:ea typeface="Lato"/>
                <a:cs typeface="Lato"/>
                <a:sym typeface="Lato"/>
              </a:rPr>
              <a:t> </a:t>
            </a:r>
            <a:r>
              <a:rPr lang="es" sz="1000">
                <a:solidFill>
                  <a:srgbClr val="000000"/>
                </a:solidFill>
                <a:latin typeface="Lato"/>
                <a:ea typeface="Lato"/>
                <a:cs typeface="Lato"/>
                <a:sym typeface="Lato"/>
              </a:rPr>
              <a:t>   </a:t>
            </a:r>
            <a:r>
              <a:rPr lang="es" sz="1000">
                <a:latin typeface="Lato"/>
                <a:ea typeface="Lato"/>
                <a:cs typeface="Lato"/>
                <a:sym typeface="Lato"/>
              </a:rPr>
              <a:t>Use country currency as currency</a:t>
            </a:r>
            <a:endParaRPr/>
          </a:p>
        </p:txBody>
      </p:sp>
      <p:pic>
        <p:nvPicPr>
          <p:cNvPr id="208" name="Google Shape;208;p23"/>
          <p:cNvPicPr preferRelativeResize="0"/>
          <p:nvPr/>
        </p:nvPicPr>
        <p:blipFill rotWithShape="1">
          <a:blip r:embed="rId3">
            <a:alphaModFix/>
          </a:blip>
          <a:srcRect b="-20091" l="6717" r="6717" t="-22704"/>
          <a:stretch/>
        </p:blipFill>
        <p:spPr>
          <a:xfrm>
            <a:off x="5146750" y="1184600"/>
            <a:ext cx="1977667" cy="3262598"/>
          </a:xfrm>
          <a:prstGeom prst="rect">
            <a:avLst/>
          </a:prstGeom>
          <a:noFill/>
          <a:ln>
            <a:noFill/>
          </a:ln>
        </p:spPr>
      </p:pic>
      <p:pic>
        <p:nvPicPr>
          <p:cNvPr id="209" name="Google Shape;209;p23"/>
          <p:cNvPicPr preferRelativeResize="0"/>
          <p:nvPr/>
        </p:nvPicPr>
        <p:blipFill rotWithShape="1">
          <a:blip r:embed="rId4">
            <a:alphaModFix/>
          </a:blip>
          <a:srcRect b="9136" l="0" r="0" t="9136"/>
          <a:stretch/>
        </p:blipFill>
        <p:spPr>
          <a:xfrm>
            <a:off x="7172149" y="1184609"/>
            <a:ext cx="1971852" cy="1611565"/>
          </a:xfrm>
          <a:prstGeom prst="rect">
            <a:avLst/>
          </a:prstGeom>
          <a:noFill/>
          <a:ln>
            <a:noFill/>
          </a:ln>
        </p:spPr>
      </p:pic>
      <p:pic>
        <p:nvPicPr>
          <p:cNvPr id="210" name="Google Shape;210;p23"/>
          <p:cNvPicPr preferRelativeResize="0"/>
          <p:nvPr/>
        </p:nvPicPr>
        <p:blipFill rotWithShape="1">
          <a:blip r:embed="rId5">
            <a:alphaModFix/>
          </a:blip>
          <a:srcRect b="0" l="13698" r="13705" t="0"/>
          <a:stretch/>
        </p:blipFill>
        <p:spPr>
          <a:xfrm>
            <a:off x="7172149" y="2835640"/>
            <a:ext cx="1971840" cy="1611560"/>
          </a:xfrm>
          <a:prstGeom prst="rect">
            <a:avLst/>
          </a:prstGeom>
          <a:noFill/>
          <a:ln>
            <a:noFill/>
          </a:ln>
        </p:spPr>
      </p:pic>
      <p:sp>
        <p:nvSpPr>
          <p:cNvPr id="211" name="Google Shape;211;p23"/>
          <p:cNvSpPr txBox="1"/>
          <p:nvPr/>
        </p:nvSpPr>
        <p:spPr>
          <a:xfrm>
            <a:off x="6693075" y="4523925"/>
            <a:ext cx="192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Lato"/>
                <a:ea typeface="Lato"/>
                <a:cs typeface="Lato"/>
                <a:sym typeface="Lato"/>
              </a:rPr>
              <a:t>Marcos Gomez-España Pecker</a:t>
            </a:r>
            <a:endParaRPr sz="10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4"/>
          <p:cNvSpPr txBox="1"/>
          <p:nvPr>
            <p:ph idx="1" type="body"/>
          </p:nvPr>
        </p:nvSpPr>
        <p:spPr>
          <a:xfrm>
            <a:off x="721225" y="2434125"/>
            <a:ext cx="3893400" cy="208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t>We can effectively process data from other suppliers, however, because we need to meet a certain format, we need some data in particular and data not meeting the final format is lost.</a:t>
            </a:r>
            <a:endParaRPr sz="1100"/>
          </a:p>
          <a:p>
            <a:pPr indent="0" lvl="0" marL="0" rtl="0" algn="l">
              <a:spcBef>
                <a:spcPts val="1200"/>
              </a:spcBef>
              <a:spcAft>
                <a:spcPts val="0"/>
              </a:spcAft>
              <a:buNone/>
            </a:pPr>
            <a:r>
              <a:rPr b="1" lang="es" sz="1100">
                <a:solidFill>
                  <a:schemeClr val="dk2"/>
                </a:solidFill>
              </a:rPr>
              <a:t>Customer Consequences:</a:t>
            </a:r>
            <a:endParaRPr b="1" sz="1100">
              <a:solidFill>
                <a:schemeClr val="dk2"/>
              </a:solidFill>
            </a:endParaRPr>
          </a:p>
          <a:p>
            <a:pPr indent="0" lvl="0" marL="0" rtl="0" algn="l">
              <a:spcBef>
                <a:spcPts val="0"/>
              </a:spcBef>
              <a:spcAft>
                <a:spcPts val="1200"/>
              </a:spcAft>
              <a:buNone/>
            </a:pPr>
            <a:r>
              <a:rPr lang="es" sz="1100"/>
              <a:t>To improve the quality of the output it would be wise to add some information about currency, drive or price on request. Moreover, we can improve the final format to add more information.</a:t>
            </a:r>
            <a:endParaRPr sz="1100"/>
          </a:p>
        </p:txBody>
      </p:sp>
      <p:pic>
        <p:nvPicPr>
          <p:cNvPr id="217" name="Google Shape;217;p24"/>
          <p:cNvPicPr preferRelativeResize="0"/>
          <p:nvPr/>
        </p:nvPicPr>
        <p:blipFill rotWithShape="1">
          <a:blip r:embed="rId3">
            <a:alphaModFix/>
          </a:blip>
          <a:srcRect b="-9809" l="2126" r="2088" t="-7671"/>
          <a:stretch/>
        </p:blipFill>
        <p:spPr>
          <a:xfrm>
            <a:off x="4533575" y="1186225"/>
            <a:ext cx="4610425" cy="3260975"/>
          </a:xfrm>
          <a:prstGeom prst="rect">
            <a:avLst/>
          </a:prstGeom>
          <a:noFill/>
          <a:ln>
            <a:noFill/>
          </a:ln>
        </p:spPr>
      </p:pic>
      <p:sp>
        <p:nvSpPr>
          <p:cNvPr id="218" name="Google Shape;218;p24"/>
          <p:cNvSpPr txBox="1"/>
          <p:nvPr>
            <p:ph type="title"/>
          </p:nvPr>
        </p:nvSpPr>
        <p:spPr>
          <a:xfrm>
            <a:off x="730725" y="1318650"/>
            <a:ext cx="4003500" cy="103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Take Away Message</a:t>
            </a:r>
            <a:endParaRPr/>
          </a:p>
          <a:p>
            <a:pPr indent="0" lvl="0" marL="0" rtl="0" algn="l">
              <a:spcBef>
                <a:spcPts val="0"/>
              </a:spcBef>
              <a:spcAft>
                <a:spcPts val="0"/>
              </a:spcAft>
              <a:buNone/>
            </a:pPr>
            <a:r>
              <a:rPr b="0" lang="es"/>
              <a:t>5</a:t>
            </a:r>
            <a:endParaRPr b="0"/>
          </a:p>
        </p:txBody>
      </p:sp>
      <p:sp>
        <p:nvSpPr>
          <p:cNvPr id="219" name="Google Shape;219;p24"/>
          <p:cNvSpPr txBox="1"/>
          <p:nvPr/>
        </p:nvSpPr>
        <p:spPr>
          <a:xfrm>
            <a:off x="6693075" y="4523925"/>
            <a:ext cx="192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Lato"/>
                <a:ea typeface="Lato"/>
                <a:cs typeface="Lato"/>
                <a:sym typeface="Lato"/>
              </a:rPr>
              <a:t>Marcos Gomez-España Pecker</a:t>
            </a:r>
            <a:endParaRPr sz="10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5"/>
          <p:cNvSpPr txBox="1"/>
          <p:nvPr>
            <p:ph type="ctrTitle"/>
          </p:nvPr>
        </p:nvSpPr>
        <p:spPr>
          <a:xfrm>
            <a:off x="2126550" y="1999375"/>
            <a:ext cx="4890900" cy="100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4800">
                <a:solidFill>
                  <a:srgbClr val="000000"/>
                </a:solidFill>
              </a:rPr>
              <a:t>Any Questions?</a:t>
            </a:r>
            <a:endParaRPr/>
          </a:p>
        </p:txBody>
      </p:sp>
      <p:sp>
        <p:nvSpPr>
          <p:cNvPr id="225" name="Google Shape;225;p25"/>
          <p:cNvSpPr txBox="1"/>
          <p:nvPr/>
        </p:nvSpPr>
        <p:spPr>
          <a:xfrm>
            <a:off x="6693075" y="4523925"/>
            <a:ext cx="192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Lato"/>
                <a:ea typeface="Lato"/>
                <a:cs typeface="Lato"/>
                <a:sym typeface="Lato"/>
              </a:rPr>
              <a:t>Marcos Gomez-España Pecker</a:t>
            </a:r>
            <a:endParaRPr sz="10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